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66" r:id="rId4"/>
    <p:sldId id="272" r:id="rId5"/>
    <p:sldId id="267" r:id="rId6"/>
    <p:sldId id="271" r:id="rId7"/>
    <p:sldId id="268" r:id="rId8"/>
    <p:sldId id="269" r:id="rId9"/>
    <p:sldId id="273" r:id="rId10"/>
    <p:sldId id="270" r:id="rId11"/>
    <p:sldId id="258" r:id="rId12"/>
    <p:sldId id="259" r:id="rId13"/>
    <p:sldId id="260" r:id="rId14"/>
    <p:sldId id="261" r:id="rId15"/>
    <p:sldId id="274" r:id="rId16"/>
    <p:sldId id="275" r:id="rId17"/>
    <p:sldId id="276" r:id="rId18"/>
    <p:sldId id="277" r:id="rId19"/>
    <p:sldId id="278" r:id="rId20"/>
    <p:sldId id="279" r:id="rId21"/>
    <p:sldId id="262" r:id="rId22"/>
    <p:sldId id="264" r:id="rId23"/>
    <p:sldId id="265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0B2CA-E26B-9741-B1FE-BD3ECFCB7864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9ABED-6EC3-6B4D-B757-A7018DC4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769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9ABED-6EC3-6B4D-B757-A7018DC4EBD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0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1CAA4A0-C00F-844B-8F9D-FA5609C95D2E}" type="datetimeFigureOut">
              <a:rPr lang="en-US" smtClean="0"/>
              <a:pPr/>
              <a:t>2/25/2013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2D251FA-FCF0-B549-8314-212C1BFE6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Pan-Slavism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Courtney Kyritz, Sarah Colon, Claire Walker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Congress of the Slav’s in Prague 1848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Meant as a manifestation of power, and unity amongst the Slav’s</a:t>
            </a:r>
          </a:p>
          <a:p>
            <a:r>
              <a:rPr lang="en-US" dirty="0" smtClean="0"/>
              <a:t>The idea of congress originated from Kukuljeck Sakginiski in April 1848</a:t>
            </a:r>
          </a:p>
          <a:p>
            <a:r>
              <a:rPr lang="en-US" dirty="0" smtClean="0"/>
              <a:t>340 Delegates arrived at the first meeting as well as 500 official guests, all split into three sections (Czechs and Slovak's, Poles and Russians/Silesians, and Southern Slav’s) </a:t>
            </a:r>
          </a:p>
          <a:p>
            <a:r>
              <a:rPr lang="en-US" dirty="0" smtClean="0"/>
              <a:t>Vagueness of the agenda proved a major discontentment early on</a:t>
            </a:r>
          </a:p>
          <a:p>
            <a:r>
              <a:rPr lang="en-US" dirty="0" smtClean="0"/>
              <a:t>The congress revealed political divisions among the Slav’s and in the end brought much disappointment to the group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80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Italian War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Failure of First Italian War of Independence</a:t>
            </a:r>
          </a:p>
          <a:p>
            <a:pPr lvl="1"/>
            <a:r>
              <a:rPr lang="en-US" dirty="0" smtClean="0"/>
              <a:t>Austria still dominates Italy</a:t>
            </a:r>
          </a:p>
          <a:p>
            <a:r>
              <a:rPr lang="en-US" dirty="0" smtClean="0"/>
              <a:t>Cavour allies with France against Austria</a:t>
            </a:r>
          </a:p>
          <a:p>
            <a:r>
              <a:rPr lang="en-US" dirty="0" smtClean="0"/>
              <a:t>Garibaldi joins under Cavour’s leadership</a:t>
            </a:r>
          </a:p>
          <a:p>
            <a:r>
              <a:rPr lang="en-US" dirty="0" smtClean="0"/>
              <a:t>March 17, 1861 Kingdom of Italy was ruled under Piedmont’s central government</a:t>
            </a:r>
          </a:p>
          <a:p>
            <a:r>
              <a:rPr lang="en-US" dirty="0" smtClean="0"/>
              <a:t>1866 Austrian controlled Venetia became an ally of the Prussians in the Austro-Prussian War</a:t>
            </a:r>
          </a:p>
          <a:p>
            <a:r>
              <a:rPr lang="en-US" dirty="0" smtClean="0"/>
              <a:t>1870 Franco-Prussian War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Dual Monarchy of Austria-Hungary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8707"/>
            <a:ext cx="8229600" cy="4325112"/>
          </a:xfrm>
        </p:spPr>
        <p:txBody>
          <a:bodyPr/>
          <a:lstStyle/>
          <a:p>
            <a:r>
              <a:rPr lang="en-US" dirty="0" smtClean="0"/>
              <a:t>Austria tightened its grip after failed Hungarian revolutions of 1848-1849 </a:t>
            </a:r>
          </a:p>
          <a:p>
            <a:r>
              <a:rPr lang="en-US" dirty="0" smtClean="0"/>
              <a:t>Loss of Italian War in 1859 leads Austria to create a new Parliament called the Reichsrat </a:t>
            </a:r>
          </a:p>
          <a:p>
            <a:r>
              <a:rPr lang="en-US" dirty="0" smtClean="0"/>
              <a:t>Disaster of Austro-Prussian War led to the Ausgleich of 1867</a:t>
            </a:r>
            <a:endParaRPr lang="en-US" dirty="0"/>
          </a:p>
        </p:txBody>
      </p:sp>
      <p:pic>
        <p:nvPicPr>
          <p:cNvPr id="4" name="Picture 3" descr="austria-hungaria-coat-of-arm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558" y="3950331"/>
            <a:ext cx="4720242" cy="29076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Dual Monarchy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590041" cy="4325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Overall alienation of Slavic groups</a:t>
            </a:r>
          </a:p>
          <a:p>
            <a:r>
              <a:rPr lang="en-US" dirty="0" smtClean="0"/>
              <a:t>Austrians actually more lenient towards ethnic minorities</a:t>
            </a:r>
          </a:p>
          <a:p>
            <a:r>
              <a:rPr lang="en-US" dirty="0" smtClean="0"/>
              <a:t>Hungarians had a uniform Magyar culture</a:t>
            </a:r>
          </a:p>
          <a:p>
            <a:r>
              <a:rPr lang="en-US" dirty="0" smtClean="0"/>
              <a:t>1907 Austria granted universal male suffrage</a:t>
            </a:r>
          </a:p>
          <a:p>
            <a:pPr lvl="1"/>
            <a:r>
              <a:rPr lang="en-US" dirty="0" smtClean="0"/>
              <a:t>Revival of Pan-Slavism </a:t>
            </a:r>
            <a:endParaRPr lang="en-US" dirty="0"/>
          </a:p>
        </p:txBody>
      </p:sp>
      <p:pic>
        <p:nvPicPr>
          <p:cNvPr id="4" name="Picture 3" descr="flag_of_the_dual_monarchy_austria_hungary_card-p137543877897448290b26lp_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795" y="1467246"/>
            <a:ext cx="4207204" cy="42072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88" y="1143000"/>
            <a:ext cx="8229600" cy="1066800"/>
          </a:xfrm>
        </p:spPr>
        <p:txBody>
          <a:bodyPr/>
          <a:lstStyle/>
          <a:p>
            <a:r>
              <a:rPr lang="en-US" dirty="0" smtClean="0"/>
              <a:t>Russia-Poland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788" y="2209800"/>
            <a:ext cx="5018890" cy="43251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Russian loss in Crimean War</a:t>
            </a:r>
          </a:p>
          <a:p>
            <a:r>
              <a:rPr lang="en-US" dirty="0" smtClean="0"/>
              <a:t>1861 Protests begin in Polish-Lithuanian territories</a:t>
            </a:r>
          </a:p>
          <a:p>
            <a:r>
              <a:rPr lang="en-US" dirty="0" smtClean="0"/>
              <a:t>1863 the January Uprising begins</a:t>
            </a:r>
          </a:p>
          <a:p>
            <a:pPr lvl="1"/>
            <a:r>
              <a:rPr lang="en-US" dirty="0" smtClean="0"/>
              <a:t>Prussians side with Russia</a:t>
            </a:r>
          </a:p>
          <a:p>
            <a:r>
              <a:rPr lang="en-US" dirty="0" smtClean="0"/>
              <a:t>1864 Uprising crushed by Russians</a:t>
            </a:r>
          </a:p>
          <a:p>
            <a:pPr lvl="1"/>
            <a:r>
              <a:rPr lang="en-US" dirty="0" smtClean="0"/>
              <a:t>Poland punished </a:t>
            </a:r>
            <a:endParaRPr lang="en-US" dirty="0"/>
          </a:p>
        </p:txBody>
      </p:sp>
      <p:pic>
        <p:nvPicPr>
          <p:cNvPr id="4" name="Picture 3" descr="pl-1863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714" y="2209800"/>
            <a:ext cx="3966986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Conflicts In the Balkans-Austrian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Austria did not care about the Balkans initially, and preferred a weak Ottoman Empire</a:t>
            </a:r>
          </a:p>
          <a:p>
            <a:pPr lvl="1"/>
            <a:r>
              <a:rPr lang="en-US" dirty="0" smtClean="0"/>
              <a:t>Ruling Germans feel no ethnic ties to the Slavs</a:t>
            </a:r>
          </a:p>
          <a:p>
            <a:pPr lvl="1"/>
            <a:r>
              <a:rPr lang="en-US" dirty="0" smtClean="0"/>
              <a:t>Economic wealth concentrated in Italy and Bohemia, not Balkans</a:t>
            </a:r>
          </a:p>
          <a:p>
            <a:pPr lvl="1"/>
            <a:r>
              <a:rPr lang="en-US" dirty="0" smtClean="0"/>
              <a:t>Magyars fear the annexation of more Slavic lands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Russo-Turkish War 1877-8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Serbians declare independence in 1835, but Ottomans don’t leave</a:t>
            </a:r>
          </a:p>
          <a:p>
            <a:r>
              <a:rPr lang="en-US" dirty="0" smtClean="0"/>
              <a:t>View themselves as leaders of the Yugoslavs</a:t>
            </a:r>
          </a:p>
          <a:p>
            <a:r>
              <a:rPr lang="en-US" dirty="0" smtClean="0"/>
              <a:t>In the 1870s unrest, mainly due to religion, mount</a:t>
            </a:r>
          </a:p>
          <a:p>
            <a:pPr lvl="1"/>
            <a:r>
              <a:rPr lang="en-US" dirty="0" smtClean="0"/>
              <a:t>Revolts in Herzegovina (1875) and Bulgaria (1876)</a:t>
            </a:r>
          </a:p>
          <a:p>
            <a:r>
              <a:rPr lang="en-US" dirty="0" smtClean="0"/>
              <a:t>April 1877 Russia declares war on Turkey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Russo-Turkish War 1877-78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Romania supports Russia</a:t>
            </a:r>
          </a:p>
          <a:p>
            <a:r>
              <a:rPr lang="en-US" dirty="0" smtClean="0"/>
              <a:t>Siege of Pleven 1877-Russian success</a:t>
            </a:r>
          </a:p>
          <a:p>
            <a:r>
              <a:rPr lang="en-US" dirty="0" smtClean="0"/>
              <a:t>Great Britain &amp; other great powers fear Russian influence</a:t>
            </a:r>
          </a:p>
          <a:p>
            <a:r>
              <a:rPr lang="en-US" dirty="0" smtClean="0"/>
              <a:t>Treaty of San Stefano signed when Russia fears interference of Great Britain</a:t>
            </a:r>
          </a:p>
          <a:p>
            <a:r>
              <a:rPr lang="en-US" dirty="0" smtClean="0"/>
              <a:t>Treaty of San Stefano:</a:t>
            </a:r>
          </a:p>
          <a:p>
            <a:pPr lvl="1"/>
            <a:r>
              <a:rPr lang="en-US" dirty="0" smtClean="0"/>
              <a:t>Huge success for pan-Slavism</a:t>
            </a:r>
          </a:p>
          <a:p>
            <a:pPr lvl="1"/>
            <a:r>
              <a:rPr lang="en-US" dirty="0" smtClean="0"/>
              <a:t>Serbia, Romania, Montenegro completely independent</a:t>
            </a:r>
          </a:p>
          <a:p>
            <a:pPr lvl="1"/>
            <a:r>
              <a:rPr lang="en-US" dirty="0" smtClean="0"/>
              <a:t>Bosnia &amp; Herzegovina and Bulgaria become principalities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of Berlin 1878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5083175" cy="40576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Great Powers dislike Treaty of San Stefano</a:t>
            </a:r>
          </a:p>
          <a:p>
            <a:r>
              <a:rPr lang="en-US" dirty="0" smtClean="0"/>
              <a:t>Congress called by Austria-Hungary, dominated by Bismarck</a:t>
            </a:r>
          </a:p>
          <a:p>
            <a:r>
              <a:rPr lang="en-US" dirty="0" smtClean="0"/>
              <a:t>Treaty of Berlin Replaces Treaty of San Stefano</a:t>
            </a:r>
          </a:p>
          <a:p>
            <a:pPr lvl="1"/>
            <a:r>
              <a:rPr lang="en-US" dirty="0" smtClean="0"/>
              <a:t>Limit Bulgarian autonomy</a:t>
            </a:r>
          </a:p>
          <a:p>
            <a:pPr lvl="1"/>
            <a:r>
              <a:rPr lang="en-US" dirty="0" smtClean="0"/>
              <a:t>Bosnia-Herzegovina controlled by Austria-Hungary</a:t>
            </a:r>
          </a:p>
          <a:p>
            <a:pPr lvl="1"/>
            <a:r>
              <a:rPr lang="en-US" dirty="0" smtClean="0"/>
              <a:t>Ottoman Empire shrinks</a:t>
            </a:r>
          </a:p>
          <a:p>
            <a:pPr lvl="1"/>
            <a:r>
              <a:rPr lang="en-US" dirty="0" smtClean="0"/>
              <a:t>Great Britain satisfied</a:t>
            </a:r>
          </a:p>
        </p:txBody>
      </p:sp>
      <p:pic>
        <p:nvPicPr>
          <p:cNvPr id="4" name="Picture 3" descr="balkan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214" y="2006598"/>
            <a:ext cx="2697586" cy="42608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Pan-Slavism Post Congress of Berlin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Austria Hungary: nationalities set against each other in order to stop Slavic unification-Iron Ring</a:t>
            </a:r>
          </a:p>
          <a:p>
            <a:r>
              <a:rPr lang="en-US" dirty="0" smtClean="0"/>
              <a:t>Austrian relations with Balkans improved in 1880s</a:t>
            </a:r>
          </a:p>
          <a:p>
            <a:r>
              <a:rPr lang="en-US" dirty="0" smtClean="0"/>
              <a:t>Three Emperors’ League (1873-1878) and Three Emperors’ Alliance (1881-87)</a:t>
            </a:r>
          </a:p>
          <a:p>
            <a:r>
              <a:rPr lang="en-US" dirty="0" smtClean="0"/>
              <a:t>Unrest in Austria-Hungary during 1890s and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Russia lost interest in Balkans and focused on East Asia</a:t>
            </a:r>
          </a:p>
          <a:p>
            <a:r>
              <a:rPr lang="en-US" dirty="0" smtClean="0"/>
              <a:t>Serbian and Austrian relations deteriorate culminating in the start of WWI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the Pan-Slavic Movement?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&amp; Pan-Slavism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Christian; majority are Orthodox (Yugoslavs &amp; Russians), minority Catholic (Those associated with Austria-Hungary)</a:t>
            </a:r>
          </a:p>
          <a:p>
            <a:r>
              <a:rPr lang="en-US" dirty="0" smtClean="0"/>
              <a:t>Conflicts with Ottoman Empire often rooted in religious differences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DBQ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2109"/>
            <a:ext cx="8229600" cy="1214629"/>
          </a:xfrm>
        </p:spPr>
        <p:txBody>
          <a:bodyPr/>
          <a:lstStyle/>
          <a:p>
            <a:r>
              <a:rPr lang="en-US" dirty="0" smtClean="0"/>
              <a:t>Identify and analyze the political and cultural issues in the debate over Pan-Slavism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199" y="2589792"/>
            <a:ext cx="35673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Political Issues:</a:t>
            </a:r>
          </a:p>
          <a:p>
            <a:pPr>
              <a:buFont typeface="Arial"/>
              <a:buChar char="•"/>
            </a:pPr>
            <a:r>
              <a:rPr lang="en-US" dirty="0" smtClean="0"/>
              <a:t>Group of Slavic people want to establish a unified Slavic nation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Austrian Empire fears Slavic nationalism in Austria as they connect it to Russia’s hatred of them due to their failure to ally with Russia in the Crimean War</a:t>
            </a:r>
          </a:p>
          <a:p>
            <a:pPr>
              <a:buFont typeface="Arial"/>
              <a:buChar char="•"/>
            </a:pPr>
            <a:r>
              <a:rPr lang="en-US" dirty="0" smtClean="0"/>
              <a:t>Most Empires are worried about the effect of a Pan-Slavic nation on their industry and political power (they would lose territory and population)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65804" y="2589791"/>
            <a:ext cx="33813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Cultural Issues:</a:t>
            </a:r>
          </a:p>
          <a:p>
            <a:pPr>
              <a:buFont typeface="Arial"/>
              <a:buChar char="•"/>
            </a:pPr>
            <a:r>
              <a:rPr lang="en-US" dirty="0" smtClean="0"/>
              <a:t>Slavic people feel a loss of identity and culture living in an oppressed country with rulers who are foreign to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However, a large group of Slavic people are opposed to a Pan-Slavic nation as they believe that it is impossible to melt all of the different </a:t>
            </a:r>
            <a:r>
              <a:rPr lang="en-US" dirty="0"/>
              <a:t>S</a:t>
            </a:r>
            <a:r>
              <a:rPr lang="en-US" dirty="0" smtClean="0"/>
              <a:t>lavic ethnicities into one culture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Documents 4,7,9 explore the idea that Pan-Slavism can never really exist</a:t>
            </a:r>
          </a:p>
          <a:p>
            <a:r>
              <a:rPr lang="en-US" dirty="0" smtClean="0"/>
              <a:t>Documents 3,4,7 are views of Pan-Slavism from Slavs</a:t>
            </a:r>
          </a:p>
          <a:p>
            <a:r>
              <a:rPr lang="en-US" dirty="0" smtClean="0"/>
              <a:t>1,2,5,12 Pan-Slavism and its relation to Austria</a:t>
            </a:r>
          </a:p>
          <a:p>
            <a:r>
              <a:rPr lang="en-US" dirty="0" smtClean="0"/>
              <a:t>10,13,14 Russian Perspectives on Pan-Slavism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Doc 3 “Among the Slavs nationality comes after humanity. Scattered Slavs, let us be a unified whole, and no longer mere fragments. Let us be all or nothing. Who are you, a Russian? And you, a Serb? And you, a Czech? And you, a Pole? My children seek unity! Say: I am a Slav!” </a:t>
            </a:r>
          </a:p>
          <a:p>
            <a:pPr>
              <a:buNone/>
            </a:pPr>
            <a:r>
              <a:rPr lang="en-US" dirty="0" smtClean="0"/>
              <a:t> –Jan Kollar, early advocate of Pan-Slavism</a:t>
            </a:r>
          </a:p>
          <a:p>
            <a:pPr>
              <a:buFont typeface="Arial"/>
              <a:buChar char="•"/>
            </a:pPr>
            <a:r>
              <a:rPr lang="en-US" dirty="0" smtClean="0"/>
              <a:t>Impassioned, a call to arms, embodies the efforts of the Slavs in Italy, Austria, Russia, Ottoman Empire, etc </a:t>
            </a:r>
          </a:p>
          <a:p>
            <a:pPr>
              <a:buFont typeface="Arial"/>
              <a:buChar char="•"/>
            </a:pPr>
            <a:r>
              <a:rPr lang="en-US" dirty="0" smtClean="0"/>
              <a:t>Doc 1- No key and no concentrations listed-questionable</a:t>
            </a:r>
          </a:p>
          <a:p>
            <a:pPr>
              <a:buFont typeface="Arial"/>
              <a:buChar char="•"/>
            </a:pPr>
            <a:r>
              <a:rPr lang="en-US" dirty="0" smtClean="0"/>
              <a:t>Doc 13- Tsar Nicholas using exaggeration to gain support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"Austro-Hungarian Empire, 1914." </a:t>
            </a:r>
            <a:r>
              <a:rPr lang="en-US" i="1" dirty="0" smtClean="0"/>
              <a:t>Gale World History in Context</a:t>
            </a:r>
            <a:r>
              <a:rPr lang="en-US" dirty="0" smtClean="0"/>
              <a:t>. Detroit: Gale, 1914.</a:t>
            </a:r>
            <a:r>
              <a:rPr lang="en-US" i="1" dirty="0" smtClean="0"/>
              <a:t>World History In Context</a:t>
            </a:r>
            <a:r>
              <a:rPr lang="en-US" dirty="0" smtClean="0"/>
              <a:t>. Web. 24 Feb. 2013.</a:t>
            </a:r>
          </a:p>
          <a:p>
            <a:r>
              <a:rPr lang="en-US" dirty="0" smtClean="0"/>
              <a:t>"Congress of Berlin (European History)." </a:t>
            </a:r>
            <a:r>
              <a:rPr lang="en-US" i="1" dirty="0" smtClean="0"/>
              <a:t>Encyclopedia Britannica Online</a:t>
            </a:r>
            <a:r>
              <a:rPr lang="en-US" dirty="0" smtClean="0"/>
              <a:t>. Encyclopedia Britannica, </a:t>
            </a:r>
            <a:r>
              <a:rPr lang="en-US" dirty="0" err="1" smtClean="0"/>
              <a:t>n.d</a:t>
            </a:r>
            <a:r>
              <a:rPr lang="en-US" dirty="0" smtClean="0"/>
              <a:t>. Web. 24 Feb. 2013. &lt;http://www.britannica.com/EBchecked/topic/62090/Congress-of-Berlin&gt;.</a:t>
            </a:r>
          </a:p>
          <a:p>
            <a:r>
              <a:rPr lang="en-US" dirty="0" smtClean="0"/>
              <a:t>"The Great Powers and the "Eastern Question"" </a:t>
            </a:r>
            <a:r>
              <a:rPr lang="en-US" i="1" dirty="0" smtClean="0"/>
              <a:t>The Great Powers and the "Eastern Question"</a:t>
            </a:r>
            <a:r>
              <a:rPr lang="en-US" dirty="0" smtClean="0"/>
              <a:t> </a:t>
            </a:r>
            <a:r>
              <a:rPr lang="en-US" dirty="0" err="1" smtClean="0"/>
              <a:t>N.p</a:t>
            </a:r>
            <a:r>
              <a:rPr lang="en-US" dirty="0" smtClean="0"/>
              <a:t>., 11 June 2009. Web. 24 Feb. 2013. &lt;http://staff.lib.msu.edu/sowards/balkan/lect10.htm&gt;.</a:t>
            </a:r>
          </a:p>
          <a:p>
            <a:r>
              <a:rPr lang="en-US" dirty="0" smtClean="0"/>
              <a:t>"History of The Balkans." </a:t>
            </a:r>
            <a:r>
              <a:rPr lang="en-US" i="1" dirty="0" smtClean="0"/>
              <a:t>History World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24 Feb. 2013. &lt;http://</a:t>
            </a:r>
            <a:r>
              <a:rPr lang="en-US" dirty="0" err="1" smtClean="0"/>
              <a:t>www.historyworld.net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"Russo-Turkish Wars." </a:t>
            </a:r>
            <a:r>
              <a:rPr lang="en-US" i="1" dirty="0" smtClean="0"/>
              <a:t>Encyclopedia Britannica Online</a:t>
            </a:r>
            <a:r>
              <a:rPr lang="en-US" dirty="0" smtClean="0"/>
              <a:t>. Encyclopedia Britannica, </a:t>
            </a:r>
            <a:r>
              <a:rPr lang="en-US" dirty="0" err="1" smtClean="0"/>
              <a:t>n.d</a:t>
            </a:r>
            <a:r>
              <a:rPr lang="en-US" dirty="0" smtClean="0"/>
              <a:t>. Web. 24 Feb. 2013. &lt;http://www.britannica.com/EBchecked/topic/514064/Russo-Turkish-wars&gt;.</a:t>
            </a:r>
          </a:p>
          <a:p>
            <a:r>
              <a:rPr lang="en-US" dirty="0" smtClean="0"/>
              <a:t>Showalter, Dennis. "Franco-Austrian War." </a:t>
            </a:r>
            <a:r>
              <a:rPr lang="en-US" i="1" dirty="0" smtClean="0"/>
              <a:t>Europe 1789-1914: Encyclopedia of the Age of Industry and Empire</a:t>
            </a:r>
            <a:r>
              <a:rPr lang="en-US" dirty="0" smtClean="0"/>
              <a:t>. Ed. John Merriman and Jay Winter. Vol. 2. Detroit: Charles Scribner's Sons, 2006. 866-867. </a:t>
            </a:r>
            <a:r>
              <a:rPr lang="en-US" i="1" dirty="0" smtClean="0"/>
              <a:t>World History In Context</a:t>
            </a:r>
            <a:r>
              <a:rPr lang="en-US" dirty="0" smtClean="0"/>
              <a:t>. Web. 24 Feb. 2013.</a:t>
            </a:r>
          </a:p>
          <a:p>
            <a:r>
              <a:rPr lang="en-US" dirty="0" smtClean="0"/>
              <a:t>Weeks, Theodore R. "Poland." </a:t>
            </a:r>
            <a:r>
              <a:rPr lang="en-US" i="1" dirty="0" smtClean="0"/>
              <a:t>Encyclopedia of Russian History</a:t>
            </a:r>
            <a:r>
              <a:rPr lang="en-US" dirty="0" smtClean="0"/>
              <a:t>. Ed. James R. Millar. Vol. 3. New York: Macmillan Reference USA, 2004. 1192-1196. </a:t>
            </a:r>
            <a:r>
              <a:rPr lang="en-US" i="1" dirty="0" smtClean="0"/>
              <a:t>World History In Context</a:t>
            </a:r>
            <a:r>
              <a:rPr lang="en-US" dirty="0" smtClean="0"/>
              <a:t>. Web. 24 Feb. 2013.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</a:t>
            </a:r>
            <a:r>
              <a:rPr lang="en-US" dirty="0" smtClean="0"/>
              <a:t>Contributors </a:t>
            </a:r>
            <a:r>
              <a:rPr lang="en-US" dirty="0"/>
              <a:t>to Pan</a:t>
            </a:r>
            <a:r>
              <a:rPr lang="en-US" dirty="0" smtClean="0"/>
              <a:t>-Slavism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Which Flag</a:t>
            </a:r>
          </a:p>
          <a:p>
            <a:pPr marL="109728" indent="0" algn="ctr">
              <a:buNone/>
            </a:pPr>
            <a:r>
              <a:rPr lang="en-US" dirty="0" smtClean="0"/>
              <a:t>Is </a:t>
            </a:r>
          </a:p>
          <a:p>
            <a:pPr marL="109728" indent="0" algn="ctr">
              <a:buNone/>
            </a:pPr>
            <a:r>
              <a:rPr lang="en-US" dirty="0" smtClean="0"/>
              <a:t>Which??</a:t>
            </a:r>
            <a:endParaRPr lang="en-US" dirty="0"/>
          </a:p>
        </p:txBody>
      </p:sp>
      <p:pic>
        <p:nvPicPr>
          <p:cNvPr id="6" name="Picture 5" descr="ur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643" y="2249424"/>
            <a:ext cx="2676158" cy="1784105"/>
          </a:xfrm>
          <a:prstGeom prst="rect">
            <a:avLst/>
          </a:prstGeom>
        </p:spPr>
      </p:pic>
      <p:pic>
        <p:nvPicPr>
          <p:cNvPr id="9" name="Picture 8" descr="austria-flag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2735594" cy="1823729"/>
          </a:xfrm>
          <a:prstGeom prst="rect">
            <a:avLst/>
          </a:prstGeom>
        </p:spPr>
      </p:pic>
      <p:pic>
        <p:nvPicPr>
          <p:cNvPr id="12" name="Picture 11" descr="ur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31486"/>
            <a:ext cx="2945744" cy="1915065"/>
          </a:xfrm>
          <a:prstGeom prst="rect">
            <a:avLst/>
          </a:prstGeom>
        </p:spPr>
      </p:pic>
      <p:pic>
        <p:nvPicPr>
          <p:cNvPr id="15" name="Picture 14" descr="imgr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24" y="4394941"/>
            <a:ext cx="2888292" cy="19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34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AUSTRIA				Hungary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Russia 					Ottoman</a:t>
            </a:r>
          </a:p>
        </p:txBody>
      </p:sp>
    </p:spTree>
    <p:extLst>
      <p:ext uri="{BB962C8B-B14F-4D97-AF65-F5344CB8AC3E}">
        <p14:creationId xmlns:p14="http://schemas.microsoft.com/office/powerpoint/2010/main" val="235425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Austria’s tie with Slavic Ethnicities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Austria’s relationship with Russia grew with tension, as they (Austria) began to look the weaker of the two countries</a:t>
            </a:r>
          </a:p>
          <a:p>
            <a:r>
              <a:rPr lang="en-US" dirty="0" smtClean="0"/>
              <a:t>Slavism in Austria acted as a political movement</a:t>
            </a:r>
          </a:p>
          <a:p>
            <a:r>
              <a:rPr lang="en-US" dirty="0" smtClean="0"/>
              <a:t>1867- Austria-Hungary</a:t>
            </a:r>
          </a:p>
          <a:p>
            <a:pPr marL="109728" indent="0">
              <a:buNone/>
            </a:pPr>
            <a:r>
              <a:rPr lang="en-US" dirty="0" smtClean="0"/>
              <a:t>	(Austria Hungary compromise)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70286" y="252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3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Hungary’s tie with Pan-Slavism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years after the Pan-Slavism congress Austria unified with Hungary in 1867</a:t>
            </a:r>
          </a:p>
          <a:p>
            <a:r>
              <a:rPr lang="en-US" dirty="0" smtClean="0"/>
              <a:t>Feelings of enmity grew between Austria-Hungary and Russia</a:t>
            </a:r>
          </a:p>
          <a:p>
            <a:r>
              <a:rPr lang="en-US" dirty="0" smtClean="0"/>
              <a:t>Hungary was made up of two foundational groups: Hungarian Nationalist, and Slavic Minorities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735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Russia’s tie with Pan-Slavism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1860’s the movement became particularly popular in Russia</a:t>
            </a:r>
          </a:p>
          <a:p>
            <a:r>
              <a:rPr lang="en-US" dirty="0" smtClean="0"/>
              <a:t>Pan-Slav’s sought leadership and protection</a:t>
            </a:r>
          </a:p>
          <a:p>
            <a:r>
              <a:rPr lang="en-US" dirty="0" smtClean="0"/>
              <a:t>This peaked a rivalry between Russia and Austria regarding power</a:t>
            </a:r>
          </a:p>
          <a:p>
            <a:r>
              <a:rPr lang="en-US" dirty="0" smtClean="0"/>
              <a:t>It was Russia’s mission to rejuvenate Europe</a:t>
            </a:r>
          </a:p>
          <a:p>
            <a:r>
              <a:rPr lang="en-US" dirty="0" smtClean="0"/>
              <a:t>Russian government did not really support this view, it was strongly headed by the Slav’s themselves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Ottomans tie with Pan-Slavism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Southern  Slav’s were some of the first to revolt against the decaying Ottoman Empire</a:t>
            </a:r>
          </a:p>
          <a:p>
            <a:r>
              <a:rPr lang="en-US" dirty="0" smtClean="0"/>
              <a:t>After Serb revolts in 1806 and later in 1815, the Serbs regaining power</a:t>
            </a:r>
          </a:p>
          <a:p>
            <a:r>
              <a:rPr lang="en-US" dirty="0" smtClean="0"/>
              <a:t>Serbs began seeking power over all Southern Slav’s not under Serbian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86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Unification and Homogenization (1871)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Occurred at the Versailles Palace in France</a:t>
            </a:r>
          </a:p>
          <a:p>
            <a:r>
              <a:rPr lang="en-US" dirty="0" smtClean="0"/>
              <a:t>Germany became a politically and administratively unified nation state after the Franco-Prussian War (German Victory)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678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621</TotalTime>
  <Words>1073</Words>
  <Application>Microsoft Office PowerPoint</Application>
  <PresentationFormat>On-screen Show (4:3)</PresentationFormat>
  <Paragraphs>135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Urban</vt:lpstr>
      <vt:lpstr>Pan-Slavism</vt:lpstr>
      <vt:lpstr>What was the Pan-Slavic Movement?</vt:lpstr>
      <vt:lpstr>Major Contributors to Pan-Slavism</vt:lpstr>
      <vt:lpstr>PowerPoint Presentation</vt:lpstr>
      <vt:lpstr>Austria’s tie with Slavic Ethnicities</vt:lpstr>
      <vt:lpstr>Hungary’s tie with Pan-Slavism</vt:lpstr>
      <vt:lpstr>Russia’s tie with Pan-Slavism</vt:lpstr>
      <vt:lpstr>Ottomans tie with Pan-Slavism</vt:lpstr>
      <vt:lpstr>German Unification and Homogenization (1871) </vt:lpstr>
      <vt:lpstr>Congress of the Slav’s in Prague 1848</vt:lpstr>
      <vt:lpstr>Second Italian War of Independence</vt:lpstr>
      <vt:lpstr>Dual Monarchy of Austria-Hungary</vt:lpstr>
      <vt:lpstr>Dual Monarchy continued</vt:lpstr>
      <vt:lpstr>Russia-Poland Conflict</vt:lpstr>
      <vt:lpstr>The Conflicts In the Balkans-Austrian Perspectives</vt:lpstr>
      <vt:lpstr>Russo-Turkish War 1877-8</vt:lpstr>
      <vt:lpstr>Russo-Turkish War 1877-78</vt:lpstr>
      <vt:lpstr>Congress of Berlin 1878</vt:lpstr>
      <vt:lpstr>Pan-Slavism Post Congress of Berlin</vt:lpstr>
      <vt:lpstr>Religion &amp; Pan-Slavism</vt:lpstr>
      <vt:lpstr>DBQ</vt:lpstr>
      <vt:lpstr>Groupings</vt:lpstr>
      <vt:lpstr>Point of Views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Pan-Slavism</dc:title>
  <dc:creator>Claire Walker</dc:creator>
  <cp:lastModifiedBy>Local User</cp:lastModifiedBy>
  <cp:revision>15</cp:revision>
  <dcterms:created xsi:type="dcterms:W3CDTF">2013-02-24T21:32:57Z</dcterms:created>
  <dcterms:modified xsi:type="dcterms:W3CDTF">2013-02-25T19:34:34Z</dcterms:modified>
</cp:coreProperties>
</file>